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93" r:id="rId2"/>
    <p:sldId id="303" r:id="rId3"/>
    <p:sldId id="312" r:id="rId4"/>
    <p:sldId id="311" r:id="rId5"/>
    <p:sldId id="308" r:id="rId6"/>
    <p:sldId id="307" r:id="rId7"/>
    <p:sldId id="309" r:id="rId8"/>
    <p:sldId id="289" r:id="rId9"/>
    <p:sldId id="304" r:id="rId10"/>
    <p:sldId id="299" r:id="rId11"/>
    <p:sldId id="302" r:id="rId12"/>
    <p:sldId id="313" r:id="rId13"/>
    <p:sldId id="315" r:id="rId14"/>
    <p:sldId id="301" r:id="rId15"/>
    <p:sldId id="285" r:id="rId16"/>
    <p:sldId id="262" r:id="rId17"/>
    <p:sldId id="272" r:id="rId18"/>
    <p:sldId id="273" r:id="rId19"/>
    <p:sldId id="274" r:id="rId20"/>
    <p:sldId id="263" r:id="rId21"/>
    <p:sldId id="264" r:id="rId22"/>
    <p:sldId id="276" r:id="rId23"/>
    <p:sldId id="277" r:id="rId24"/>
    <p:sldId id="278" r:id="rId25"/>
    <p:sldId id="291" r:id="rId26"/>
    <p:sldId id="29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81" autoAdjust="0"/>
    <p:restoredTop sz="94660" autoAdjust="0"/>
  </p:normalViewPr>
  <p:slideViewPr>
    <p:cSldViewPr snapToGrid="0">
      <p:cViewPr>
        <p:scale>
          <a:sx n="70" d="100"/>
          <a:sy n="70" d="100"/>
        </p:scale>
        <p:origin x="-1356" y="-4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469341-F463-4BEA-973C-D4E687AFBF8B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2E7D7-482D-4B91-85B7-5BC5D56BD4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64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62E7D7-482D-4B91-85B7-5BC5D56BD48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91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4BB702D-289C-4DC8-8E29-0911B73411D0}" type="datetimeFigureOut">
              <a:rPr lang="en-US" smtClean="0"/>
              <a:t>2/26/2022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51B5E10-350C-47FD-8D25-DA92F4363A3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910" y="27296"/>
            <a:ext cx="11109480" cy="659186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8220640" y="540521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endParaRPr lang="fa-IR" sz="3200" dirty="0">
              <a:solidFill>
                <a:schemeClr val="accent1">
                  <a:lumMod val="75000"/>
                </a:schemeClr>
              </a:solidFill>
              <a:latin typeface="IRANSans"/>
              <a:cs typeface="B Titr" panose="00000700000000000000" pitchFamily="2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9768" y="203667"/>
            <a:ext cx="1955237" cy="16614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357346" y="2637954"/>
            <a:ext cx="596242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4400" dirty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دفاعیه در جلسه شورای فناوری </a:t>
            </a:r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/>
            <a:r>
              <a:rPr lang="fa-IR" sz="4400" dirty="0" smtClean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 </a:t>
            </a:r>
            <a:r>
              <a:rPr lang="fa-IR" sz="4400" dirty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/>
            </a:r>
            <a:br>
              <a:rPr lang="fa-IR" sz="4400" dirty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</a:br>
            <a:r>
              <a:rPr lang="fa-IR" sz="4400" dirty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پارک علم </a:t>
            </a:r>
            <a:r>
              <a:rPr lang="fa-IR" sz="4400" dirty="0" smtClean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وفناوری کرمانشاه</a:t>
            </a:r>
            <a:endParaRPr lang="en-US" sz="4400" dirty="0" smtClean="0">
              <a:solidFill>
                <a:schemeClr val="accent2">
                  <a:lumMod val="75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/>
            <a:endParaRPr lang="en-US" sz="4400" dirty="0">
              <a:solidFill>
                <a:schemeClr val="accent2">
                  <a:lumMod val="75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  <a:p>
            <a:pPr algn="ctr"/>
            <a:r>
              <a:rPr lang="fa-IR" sz="4400" dirty="0">
                <a:solidFill>
                  <a:schemeClr val="accent2">
                    <a:lumMod val="75000"/>
                  </a:schemeClr>
                </a:solidFill>
                <a:latin typeface="IranNastaliq" panose="02020505000000020003" pitchFamily="18" charset="0"/>
                <a:cs typeface="IranNastaliq" panose="02020505000000020003" pitchFamily="18" charset="0"/>
              </a:rPr>
              <a:t>پذیرش / تمدید شتابدهنده</a:t>
            </a:r>
          </a:p>
          <a:p>
            <a:pPr algn="ctr"/>
            <a:endParaRPr lang="en-US" sz="4400" dirty="0">
              <a:solidFill>
                <a:schemeClr val="accent2">
                  <a:lumMod val="75000"/>
                </a:schemeClr>
              </a:solidFill>
              <a:latin typeface="IranNastaliq" panose="02020505000000020003" pitchFamily="18" charset="0"/>
              <a:cs typeface="IranNastaliq" panose="02020505000000020003" pitchFamily="18" charset="0"/>
            </a:endParaRPr>
          </a:p>
        </p:txBody>
      </p:sp>
      <p:pic>
        <p:nvPicPr>
          <p:cNvPr id="1026" name="Picture 2" descr="C:\Users\windows\Desktop\Picture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3540" y="139225"/>
            <a:ext cx="4451831" cy="216724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116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606111" y="81888"/>
            <a:ext cx="39917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000" b="1" dirty="0">
                <a:solidFill>
                  <a:schemeClr val="bg1"/>
                </a:solidFill>
                <a:cs typeface="Titr" panose="00000700000000000000" pitchFamily="2" charset="-78"/>
              </a:rPr>
              <a:t>مدل مالی شتابدهنده و نحوه تعامل با پارک</a:t>
            </a:r>
            <a:endParaRPr lang="en-US" sz="20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85380" y="767590"/>
            <a:ext cx="47692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مدل مالی شتابدهنده و نحوه تعامل با پارک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62372"/>
              </p:ext>
            </p:extLst>
          </p:nvPr>
        </p:nvGraphicFramePr>
        <p:xfrm>
          <a:off x="859808" y="1406679"/>
          <a:ext cx="10495129" cy="4615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8848"/>
                <a:gridCol w="2216674"/>
                <a:gridCol w="2265528"/>
                <a:gridCol w="3794079"/>
              </a:tblGrid>
              <a:tr h="6298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عملکرد سال 1401 (ریال)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  عملکرد سال 1400 (ریال)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 عملکرد سال 1399 (ریال) 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نوع درآمد 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/>
                </a:tc>
              </a:tr>
              <a:tr h="4487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درآمد حاصل از دوره های آموزش عمومی و تخصصی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521502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اجاره فضا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487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فروش سهام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88658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فروش دانش فنی صنعتی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487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حل مشکل واحد های صنعتی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487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انجام خدمات آزمایشگاهی تخصصی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4487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تولیدات کارگاهی</a:t>
                      </a:r>
                      <a:endParaRPr lang="en-US" sz="16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118494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سایر </a:t>
                      </a:r>
                      <a:r>
                        <a:rPr lang="fa-IR" sz="12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عنوان درآمد درج و</a:t>
                      </a:r>
                      <a:r>
                        <a:rPr lang="fa-IR" sz="1400" b="1" kern="1200" baseline="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sz="14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در صورت نیاز ردیف اضافه شود)</a:t>
                      </a:r>
                      <a:endParaRPr lang="en-US" sz="12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  <a:tr h="2563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مجموع</a:t>
                      </a:r>
                      <a:endParaRPr lang="en-US" sz="1800" b="1" kern="120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6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89914" y="54591"/>
            <a:ext cx="2856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tr" panose="00000700000000000000" pitchFamily="2" charset="-78"/>
              </a:rPr>
              <a:t>سوابق و پیش بینی فروش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tr" panose="00000700000000000000" pitchFamily="2" charset="-78"/>
            </a:endParaRPr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6874272"/>
              </p:ext>
            </p:extLst>
          </p:nvPr>
        </p:nvGraphicFramePr>
        <p:xfrm>
          <a:off x="1433015" y="1551957"/>
          <a:ext cx="9429133" cy="396767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626591"/>
                <a:gridCol w="4802542"/>
              </a:tblGrid>
              <a:tr h="1058938">
                <a:tc>
                  <a:txBody>
                    <a:bodyPr/>
                    <a:lstStyle/>
                    <a:p>
                      <a:pPr algn="ctr" rtl="1"/>
                      <a:r>
                        <a:rPr lang="fa-IR" sz="20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tr" panose="00000700000000000000" pitchFamily="2" charset="-78"/>
                        </a:rPr>
                        <a:t>شاخص (ریال)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000" kern="12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Titr" panose="00000700000000000000" pitchFamily="2" charset="-78"/>
                        </a:rPr>
                        <a:t>شرح</a:t>
                      </a:r>
                      <a:endParaRPr lang="en-US" sz="2000" b="1" kern="12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37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مجموع فروش در  یکسال اخیر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54370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cs typeface="B Nazanin" panose="00000400000000000000" pitchFamily="2" charset="-78"/>
                        </a:rPr>
                        <a:t>پیش بینی مجموع  فروش سال آتی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91449" marR="91449" marT="45719" marB="4571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815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graphicFrame>
        <p:nvGraphicFramePr>
          <p:cNvPr id="45" name="Content Placeholder 17">
            <a:extLst>
              <a:ext uri="{FF2B5EF4-FFF2-40B4-BE49-F238E27FC236}">
                <a16:creationId xmlns:a16="http://schemas.microsoft.com/office/drawing/2014/main" xmlns="" id="{8DA69670-B697-447D-A9C2-713B927F598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83844128"/>
              </p:ext>
            </p:extLst>
          </p:nvPr>
        </p:nvGraphicFramePr>
        <p:xfrm>
          <a:off x="1746914" y="1948596"/>
          <a:ext cx="9471546" cy="3428623"/>
        </p:xfrm>
        <a:graphic>
          <a:graphicData uri="http://schemas.openxmlformats.org/drawingml/2006/table">
            <a:tbl>
              <a:tblPr rtl="1" firstRow="1" firstCol="1" bandRow="1">
                <a:tableStyleId>{6E25E649-3F16-4E02-A733-19D2CDBF48F0}</a:tableStyleId>
              </a:tblPr>
              <a:tblGrid>
                <a:gridCol w="4098019">
                  <a:extLst>
                    <a:ext uri="{9D8B030D-6E8A-4147-A177-3AD203B41FA5}">
                      <a16:colId xmlns:a16="http://schemas.microsoft.com/office/drawing/2014/main" xmlns="" val="2582316647"/>
                    </a:ext>
                  </a:extLst>
                </a:gridCol>
                <a:gridCol w="5373527">
                  <a:extLst>
                    <a:ext uri="{9D8B030D-6E8A-4147-A177-3AD203B41FA5}">
                      <a16:colId xmlns:a16="http://schemas.microsoft.com/office/drawing/2014/main" xmlns="" val="3940547999"/>
                    </a:ext>
                  </a:extLst>
                </a:gridCol>
              </a:tblGrid>
              <a:tr h="85124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مرحله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تعداد ارائه خدمت در سال</a:t>
                      </a:r>
                      <a:endParaRPr lang="fa-IR" sz="20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Times New Roman"/>
                        <a:ea typeface="Times New Roman"/>
                        <a:cs typeface="Titr" panose="000007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47519062"/>
                  </a:ext>
                </a:extLst>
              </a:tr>
              <a:tr h="874891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پیش‌شتابدهی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8857454"/>
                  </a:ext>
                </a:extLst>
              </a:tr>
              <a:tr h="85124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شتابدهی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85350949"/>
                  </a:ext>
                </a:extLst>
              </a:tr>
              <a:tr h="851244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2000" b="1" kern="1200" dirty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خروج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 Nazanin" panose="00000400000000000000" pitchFamily="2" charset="-78"/>
                        <a:cs typeface="B Nazanin" panose="000004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8504629"/>
                  </a:ext>
                </a:extLst>
              </a:tr>
            </a:tbl>
          </a:graphicData>
        </a:graphic>
      </p:graphicFrame>
      <p:sp>
        <p:nvSpPr>
          <p:cNvPr id="46" name="Rectangle 45"/>
          <p:cNvSpPr/>
          <p:nvPr/>
        </p:nvSpPr>
        <p:spPr>
          <a:xfrm>
            <a:off x="6450310" y="13649"/>
            <a:ext cx="3608983" cy="42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tr" panose="00000700000000000000" pitchFamily="2" charset="-78"/>
              </a:rPr>
              <a:t>برنامه </a:t>
            </a:r>
            <a:r>
              <a:rPr lang="fa-I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tr" panose="00000700000000000000" pitchFamily="2" charset="-78"/>
              </a:rPr>
              <a:t>یکساله </a:t>
            </a:r>
            <a:r>
              <a:rPr lang="fa-IR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tr" panose="00000700000000000000" pitchFamily="2" charset="-78"/>
              </a:rPr>
              <a:t>ورود و خروج 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907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92120" y="54591"/>
            <a:ext cx="3411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altLang="en-US" sz="2400" dirty="0" smtClean="0">
                <a:solidFill>
                  <a:schemeClr val="bg1"/>
                </a:solidFill>
                <a:cs typeface="B Titr" pitchFamily="2" charset="-78"/>
              </a:rPr>
              <a:t>هزینه </a:t>
            </a:r>
            <a:r>
              <a:rPr lang="fa-IR" altLang="en-US" sz="2400" dirty="0">
                <a:solidFill>
                  <a:schemeClr val="bg1"/>
                </a:solidFill>
                <a:cs typeface="B Titr" pitchFamily="2" charset="-78"/>
              </a:rPr>
              <a:t>های </a:t>
            </a:r>
            <a:r>
              <a:rPr lang="fa-IR" altLang="en-US" sz="2400" dirty="0" smtClean="0">
                <a:solidFill>
                  <a:schemeClr val="bg1"/>
                </a:solidFill>
                <a:cs typeface="B Titr" pitchFamily="2" charset="-78"/>
              </a:rPr>
              <a:t>سالیانه </a:t>
            </a:r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شتابدهنده</a:t>
            </a:r>
            <a:endParaRPr lang="en-US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637587"/>
              </p:ext>
            </p:extLst>
          </p:nvPr>
        </p:nvGraphicFramePr>
        <p:xfrm>
          <a:off x="859808" y="792530"/>
          <a:ext cx="10194826" cy="5561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5714"/>
                <a:gridCol w="6032311"/>
                <a:gridCol w="586801"/>
              </a:tblGrid>
              <a:tr h="440466"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هزینه (ریال)</a:t>
                      </a:r>
                      <a:endParaRPr lang="fa-IR" sz="16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شرح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ردیف</a:t>
                      </a:r>
                      <a:endParaRPr lang="en-US" sz="16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>
                          <a:effectLst/>
                          <a:cs typeface="B Nazanin" panose="00000400000000000000" pitchFamily="2" charset="-78"/>
                        </a:rPr>
                        <a:t>هزینه مواد اولیه و بسته بندی</a:t>
                      </a:r>
                      <a:endParaRPr lang="fa-IR" sz="1600" b="1" i="0" u="none" strike="noStrike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4721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انرژی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تعمیرات و نگهداری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حقوق و دستمزد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متفرقه و پیش بینی نشده تولید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5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استهلاک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تسهیلات مالی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7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بیمه کارگاه یا دفتر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8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کنترل کیفیت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9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بازاریابی و تبلیغات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10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برون سپاری در صورت وجود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اجاره سالانه محل فعالیت (کارگاه، سوله، دفتر و ...) در صورت وجود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600" b="1" u="none" strike="noStrike" dirty="0">
                          <a:effectLst/>
                          <a:cs typeface="B Nazanin" panose="00000400000000000000" pitchFamily="2" charset="-78"/>
                        </a:rPr>
                        <a:t>هزینه اجاره وسیله حمل و نقل در صورت وجود</a:t>
                      </a:r>
                      <a:endParaRPr lang="fa-IR" sz="16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fa-IR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B Nazanin"/>
                          <a:cs typeface="B Nazanin" panose="00000400000000000000" pitchFamily="2" charset="-78"/>
                        </a:rPr>
                        <a:t>13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77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B Nazanin" panose="000004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fa-IR" sz="1800" b="1" u="none" strike="noStrike" dirty="0" smtClean="0">
                          <a:effectLst/>
                          <a:cs typeface="B Nazanin" panose="00000400000000000000" pitchFamily="2" charset="-78"/>
                        </a:rPr>
                        <a:t>جمع کل (ریال)</a:t>
                      </a:r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1" fontAlgn="ctr"/>
                      <a:endParaRPr lang="fa-IR" sz="1800" b="1" i="0" u="none" strike="noStrike" dirty="0">
                        <a:solidFill>
                          <a:srgbClr val="000000"/>
                        </a:solidFill>
                        <a:effectLst/>
                        <a:latin typeface="B Nazanin"/>
                        <a:cs typeface="B Nazanin" panose="00000400000000000000" pitchFamily="2" charset="-78"/>
                      </a:endParaRPr>
                    </a:p>
                  </a:txBody>
                  <a:tcPr marL="5854" marR="5854" marT="585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400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34473" y="54591"/>
            <a:ext cx="47836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حمایت های درخواستی شتابدهنده از </a:t>
            </a:r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پارک</a:t>
            </a:r>
            <a:endParaRPr lang="en-US" sz="2400" dirty="0">
              <a:solidFill>
                <a:schemeClr val="bg1"/>
              </a:solidFill>
              <a:cs typeface="Titr" panose="00000700000000000000" pitchFamily="2" charset="-78"/>
            </a:endParaRPr>
          </a:p>
          <a:p>
            <a:pPr algn="r" rtl="1"/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ه</a:t>
            </a:r>
            <a:endParaRPr lang="en-US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0920996"/>
              </p:ext>
            </p:extLst>
          </p:nvPr>
        </p:nvGraphicFramePr>
        <p:xfrm>
          <a:off x="941696" y="871893"/>
          <a:ext cx="10112938" cy="544702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158801"/>
                <a:gridCol w="4954137"/>
              </a:tblGrid>
              <a:tr h="915964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20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شرح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tr" panose="000007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2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Titr" panose="00000700000000000000" pitchFamily="2" charset="-78"/>
                        </a:rPr>
                        <a:t>توضیحات دقیق و کامل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Titr" panose="000007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1091821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سهم آورده متقاضی از کل هزینه‌های برآورد شده 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میلیون 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ریال</a:t>
                      </a: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246858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میزان حمایت مالی درخواستی از پارک 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(</a:t>
                      </a: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میلیون 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ریال)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87355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نیاز به محل </a:t>
                      </a:r>
                      <a:r>
                        <a:rPr lang="ar-SA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استقرار</a:t>
                      </a: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 (اداری،آزمایشگاهی،کارگاهی و...)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100502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سایر </a:t>
                      </a:r>
                      <a:r>
                        <a:rPr lang="fa-IR" sz="18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حمایت های مورد نیاز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716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384200" y="0"/>
            <a:ext cx="41472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تیم‌های جذب شده (در صورت وجود)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608758" y="2320179"/>
            <a:ext cx="1354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B Nazanin" panose="00000400000000000000" pitchFamily="2" charset="-78"/>
              </a:rPr>
              <a:t>لوگوی استارتاپ 1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49759" y="3951260"/>
            <a:ext cx="2438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استارتاپ 1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00989" y="3966379"/>
            <a:ext cx="247375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استارتاپ 2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64345" y="3961384"/>
            <a:ext cx="25090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استارتاپ 3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85414" y="4719320"/>
            <a:ext cx="247260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عنوان ایده</a:t>
            </a:r>
            <a:endParaRPr lang="en-US" sz="2000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9346" y="4719320"/>
            <a:ext cx="29063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B Nazanin" panose="00000400000000000000" pitchFamily="2" charset="-78"/>
              </a:rPr>
              <a:t>عنوان ایده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32229" y="4719320"/>
            <a:ext cx="27660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a-IR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B Nazanin" panose="00000400000000000000" pitchFamily="2" charset="-78"/>
              </a:rPr>
              <a:t>عنوان ایده</a:t>
            </a:r>
            <a:endParaRPr lang="en-US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037965" y="2188520"/>
            <a:ext cx="1354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B Nazanin" panose="00000400000000000000" pitchFamily="2" charset="-78"/>
              </a:rPr>
              <a:t>لوگوی استارتاپ 2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B Nazanin" panose="00000400000000000000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67172" y="2133801"/>
            <a:ext cx="135454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800" b="1" dirty="0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B Nazanin" panose="00000400000000000000" pitchFamily="2" charset="-78"/>
              </a:rPr>
              <a:t>لوگوی استارتاپ 3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Courier New" panose="02070309020205020404" pitchFamily="49" charset="0"/>
              <a:cs typeface="B Nazanin" panose="00000400000000000000" pitchFamily="2" charset="-78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349759" y="3941131"/>
            <a:ext cx="24384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3600" b="1" dirty="0">
                <a:solidFill>
                  <a:schemeClr val="accent1">
                    <a:lumMod val="50000"/>
                  </a:schemeClr>
                </a:solidFill>
                <a:cs typeface="B Nazanin" panose="00000400000000000000" pitchFamily="2" charset="-78"/>
              </a:rPr>
              <a:t>نام استارتاپ 1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81809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1601" y="3508935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055834" y="1217822"/>
            <a:ext cx="2895664" cy="41549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دوره های پیش‌شتابدهی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549656" y="70188"/>
            <a:ext cx="31598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خدمات دوره پیش شتابدهی</a:t>
            </a:r>
            <a:endParaRPr lang="fa-IR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2796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9073833" y="1069843"/>
            <a:ext cx="17652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دوره شتابدهی</a:t>
            </a:r>
          </a:p>
        </p:txBody>
      </p:sp>
      <p:sp>
        <p:nvSpPr>
          <p:cNvPr id="7" name="Rectangle 6"/>
          <p:cNvSpPr/>
          <p:nvPr/>
        </p:nvSpPr>
        <p:spPr>
          <a:xfrm>
            <a:off x="4743060" y="1780988"/>
            <a:ext cx="6096000" cy="47089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25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5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5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5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5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algn="just" rtl="1">
              <a:lnSpc>
                <a:spcPct val="250000"/>
              </a:lnSpc>
              <a:spcAft>
                <a:spcPts val="1200"/>
              </a:spcAft>
            </a:pPr>
            <a:r>
              <a:rPr lang="fa-IR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719113" y="42892"/>
            <a:ext cx="26260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خدمات دوره شتابدهی</a:t>
            </a:r>
          </a:p>
        </p:txBody>
      </p:sp>
    </p:spTree>
    <p:extLst>
      <p:ext uri="{BB962C8B-B14F-4D97-AF65-F5344CB8AC3E}">
        <p14:creationId xmlns:p14="http://schemas.microsoft.com/office/powerpoint/2010/main" val="1110279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8694693" y="1174198"/>
            <a:ext cx="235994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میزان سرمایه‌گذاری</a:t>
            </a:r>
          </a:p>
        </p:txBody>
      </p:sp>
      <p:sp>
        <p:nvSpPr>
          <p:cNvPr id="6" name="Rectangle 5"/>
          <p:cNvSpPr/>
          <p:nvPr/>
        </p:nvSpPr>
        <p:spPr>
          <a:xfrm>
            <a:off x="2836319" y="2107914"/>
            <a:ext cx="8030920" cy="349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algn="just" rtl="1">
              <a:lnSpc>
                <a:spcPct val="107000"/>
              </a:lnSpc>
              <a:spcAft>
                <a:spcPts val="1800"/>
              </a:spcAft>
            </a:pPr>
            <a:endParaRPr lang="fa-IR" sz="2000" dirty="0"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549656" y="15597"/>
            <a:ext cx="173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بسته شتابدهی</a:t>
            </a:r>
          </a:p>
        </p:txBody>
      </p:sp>
    </p:spTree>
    <p:extLst>
      <p:ext uri="{BB962C8B-B14F-4D97-AF65-F5344CB8AC3E}">
        <p14:creationId xmlns:p14="http://schemas.microsoft.com/office/powerpoint/2010/main" val="2528095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232965" y="1046070"/>
            <a:ext cx="3695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سرفصل‌های کارگاه‌های آموزشی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190464"/>
              </p:ext>
            </p:extLst>
          </p:nvPr>
        </p:nvGraphicFramePr>
        <p:xfrm>
          <a:off x="1610435" y="1774208"/>
          <a:ext cx="9122821" cy="4008371"/>
        </p:xfrm>
        <a:graphic>
          <a:graphicData uri="http://schemas.openxmlformats.org/drawingml/2006/table">
            <a:tbl>
              <a:tblPr rtl="1" firstRow="1" firstCol="1" bandRow="1">
                <a:tableStyleId>{21E4AEA4-8DFA-4A89-87EB-49C32662AFE0}</a:tableStyleId>
              </a:tblPr>
              <a:tblGrid>
                <a:gridCol w="1452960">
                  <a:extLst>
                    <a:ext uri="{9D8B030D-6E8A-4147-A177-3AD203B41FA5}">
                      <a16:colId xmlns:a16="http://schemas.microsoft.com/office/drawing/2014/main" xmlns="" val="2851912992"/>
                    </a:ext>
                  </a:extLst>
                </a:gridCol>
                <a:gridCol w="4628921">
                  <a:extLst>
                    <a:ext uri="{9D8B030D-6E8A-4147-A177-3AD203B41FA5}">
                      <a16:colId xmlns:a16="http://schemas.microsoft.com/office/drawing/2014/main" xmlns="" val="1783921900"/>
                    </a:ext>
                  </a:extLst>
                </a:gridCol>
                <a:gridCol w="3040940">
                  <a:extLst>
                    <a:ext uri="{9D8B030D-6E8A-4147-A177-3AD203B41FA5}">
                      <a16:colId xmlns:a16="http://schemas.microsoft.com/office/drawing/2014/main" xmlns="" val="1652957133"/>
                    </a:ext>
                  </a:extLst>
                </a:gridCol>
              </a:tblGrid>
              <a:tr h="445060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4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عنوان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ساعت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6282734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273702427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753139282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3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94835328"/>
                  </a:ext>
                </a:extLst>
              </a:tr>
              <a:tr h="428606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717119793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49741265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3145690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04337635"/>
                  </a:ext>
                </a:extLst>
              </a:tr>
              <a:tr h="44781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fa-IR" sz="2000" dirty="0">
                          <a:effectLst/>
                          <a:cs typeface="B Nazanin" panose="00000400000000000000" pitchFamily="2" charset="-78"/>
                        </a:rPr>
                        <a:t>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Nazanin" panose="00000400000000000000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135862538"/>
                  </a:ext>
                </a:extLst>
              </a:tr>
            </a:tbl>
          </a:graphicData>
        </a:graphic>
      </p:graphicFrame>
      <p:sp>
        <p:nvSpPr>
          <p:cNvPr id="45" name="Rectangle 44"/>
          <p:cNvSpPr/>
          <p:nvPr/>
        </p:nvSpPr>
        <p:spPr>
          <a:xfrm>
            <a:off x="7658840" y="54592"/>
            <a:ext cx="173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بسته شتابدهی</a:t>
            </a:r>
          </a:p>
        </p:txBody>
      </p:sp>
    </p:spTree>
    <p:extLst>
      <p:ext uri="{BB962C8B-B14F-4D97-AF65-F5344CB8AC3E}">
        <p14:creationId xmlns:p14="http://schemas.microsoft.com/office/powerpoint/2010/main" val="112072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82" y="27296"/>
            <a:ext cx="11109480" cy="67010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2" name="TextBox 11"/>
          <p:cNvSpPr txBox="1"/>
          <p:nvPr/>
        </p:nvSpPr>
        <p:spPr>
          <a:xfrm>
            <a:off x="8220640" y="540521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endParaRPr lang="fa-IR" sz="3200" dirty="0">
              <a:solidFill>
                <a:schemeClr val="accent1">
                  <a:lumMod val="75000"/>
                </a:schemeClr>
              </a:solidFill>
              <a:latin typeface="IRANSans"/>
              <a:cs typeface="B Titr" panose="000007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0370" y="-109184"/>
            <a:ext cx="10757999" cy="64633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 algn="r" rtl="1">
              <a:lnSpc>
                <a:spcPct val="300000"/>
              </a:lnSpc>
            </a:pPr>
            <a:r>
              <a:rPr lang="fa-IR" altLang="en-US" sz="2800" b="1" dirty="0" smtClean="0">
                <a:solidFill>
                  <a:schemeClr val="accent2">
                    <a:lumMod val="75000"/>
                  </a:schemeClr>
                </a:solidFill>
                <a:cs typeface="Titr" panose="00000700000000000000" pitchFamily="2" charset="-78"/>
              </a:rPr>
              <a:t>انتظار است در پایان ارائه به موارد زیر اشاره کرده باشید:</a:t>
            </a:r>
          </a:p>
          <a:p>
            <a:pPr marL="342900" lvl="0" indent="-34290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fa-IR" altLang="en-US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در خصوص عنوان، تیم کاری  و 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زمینه‌های </a:t>
            </a:r>
            <a:r>
              <a:rPr lang="fa-IR" sz="2200" b="1" dirty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فعالیت‌های 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شتابدهنده توضیحات لازم را ارائه داده باشید.</a:t>
            </a:r>
          </a:p>
          <a:p>
            <a:pPr marL="342900" indent="-34290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fa-IR" sz="2200" b="1" dirty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سوابق و تجربیات شتابدهنده به همراه چشم‌انداز عملکرد مالی در یکسال آتی را شرح داده باشید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.</a:t>
            </a:r>
          </a:p>
          <a:p>
            <a:pPr marL="342900" lvl="0" indent="-34290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fa-IR" sz="2200" b="1" dirty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برنامه ها، فرآیند ورود و شاخص های پذیرش در شتابدهنده را شرح داده باشید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.</a:t>
            </a:r>
          </a:p>
          <a:p>
            <a:pPr marL="342900" indent="-34290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fa-IR" sz="2200" b="1" dirty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برنامه های آموزشی، ترویجی، رویداد‌ها و سایر اقدامات را عنوان کرده باشید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.</a:t>
            </a:r>
          </a:p>
          <a:p>
            <a:pPr marL="342900" lvl="0" indent="-342900" algn="r" rtl="1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fa-IR" sz="2200" b="1" dirty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توضیحات سرمایه گذاری، ساختارهای هزینه ای و  خروج و پسا-خروج از شتابدهنده صحبت کرده باشید</a:t>
            </a:r>
            <a:r>
              <a:rPr lang="fa-IR" sz="2200" b="1" dirty="0" smtClean="0">
                <a:solidFill>
                  <a:schemeClr val="tx2">
                    <a:lumMod val="75000"/>
                  </a:schemeClr>
                </a:solidFill>
                <a:cs typeface="Titr" panose="00000700000000000000" pitchFamily="2" charset="-78"/>
              </a:rPr>
              <a:t>. </a:t>
            </a:r>
            <a:endParaRPr lang="en-US" sz="2200" dirty="0">
              <a:solidFill>
                <a:schemeClr val="tx2">
                  <a:lumMod val="75000"/>
                </a:schemeClr>
              </a:solidFill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336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02423" y="1374134"/>
            <a:ext cx="92522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</a:t>
            </a:r>
            <a:r>
              <a:rPr lang="fa-I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.</a:t>
            </a:r>
          </a:p>
          <a:p>
            <a:pPr algn="r">
              <a:lnSpc>
                <a:spcPct val="200000"/>
              </a:lnSpc>
            </a:pPr>
            <a:r>
              <a:rPr lang="fa-I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6.</a:t>
            </a:r>
          </a:p>
          <a:p>
            <a:pPr algn="r">
              <a:lnSpc>
                <a:spcPct val="200000"/>
              </a:lnSpc>
            </a:pPr>
            <a:r>
              <a:rPr lang="fa-IR" sz="20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7.</a:t>
            </a:r>
            <a:endParaRPr lang="fa-IR" sz="2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7938560" y="42886"/>
            <a:ext cx="1175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رویدادها</a:t>
            </a:r>
          </a:p>
        </p:txBody>
      </p:sp>
      <p:sp>
        <p:nvSpPr>
          <p:cNvPr id="2" name="Rectangle 1"/>
          <p:cNvSpPr/>
          <p:nvPr/>
        </p:nvSpPr>
        <p:spPr>
          <a:xfrm>
            <a:off x="8243248" y="964708"/>
            <a:ext cx="268860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برنامه رویدادهای آتی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06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056624" y="565196"/>
            <a:ext cx="2308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دسترسی به شبکه‌ها</a:t>
            </a:r>
          </a:p>
        </p:txBody>
      </p:sp>
      <p:sp>
        <p:nvSpPr>
          <p:cNvPr id="7" name="Rectangle 6"/>
          <p:cNvSpPr/>
          <p:nvPr/>
        </p:nvSpPr>
        <p:spPr>
          <a:xfrm>
            <a:off x="177420" y="726605"/>
            <a:ext cx="11368585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معرفی </a:t>
            </a:r>
            <a:r>
              <a:rPr lang="fa-IR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شبکه همکاران: </a:t>
            </a:r>
            <a:r>
              <a:rPr lang="fa-IR" sz="13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(بنگاه‌های صنعتی و تجاری همکار، نهادهای علمی، تحقیقاتی و آزمایشگاهی همکار، نهادهای مالی همکار، نهادهای دولتی همکار و سایر نهادهای توانمندساز</a:t>
            </a:r>
            <a:r>
              <a:rPr lang="fa-IR" sz="13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)</a:t>
            </a:r>
            <a:endParaRPr lang="en-US" sz="13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517424" y="87040"/>
            <a:ext cx="1712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شرکای تجاری</a:t>
            </a:r>
            <a:endParaRPr lang="fa-IR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5128695"/>
              </p:ext>
            </p:extLst>
          </p:nvPr>
        </p:nvGraphicFramePr>
        <p:xfrm>
          <a:off x="696036" y="1169896"/>
          <a:ext cx="10768083" cy="5090973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706529"/>
                <a:gridCol w="2401762"/>
                <a:gridCol w="1326894"/>
                <a:gridCol w="1443210"/>
                <a:gridCol w="1359204"/>
                <a:gridCol w="1077024"/>
                <a:gridCol w="1049021"/>
                <a:gridCol w="1404439"/>
              </a:tblGrid>
              <a:tr h="1160652">
                <a:tc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نام همکار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>
                          <a:effectLst/>
                          <a:cs typeface="B Nazanin" panose="00000400000000000000" pitchFamily="2" charset="-78"/>
                        </a:rPr>
                        <a:t>نوع همکاری</a:t>
                      </a:r>
                      <a:endParaRPr lang="en-US" sz="140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عنوان تفاهم نامه یا قراردادهمکاری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تاریخ آغاز همکاری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تاریخ پایان همکاری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تعهدات طرفین (مالی، خدمات و ....)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dirty="0">
                          <a:effectLst/>
                          <a:cs typeface="B Nazanin" panose="00000400000000000000" pitchFamily="2" charset="-78"/>
                        </a:rPr>
                        <a:t>دستاوردها و خروجی ها</a:t>
                      </a:r>
                      <a:endParaRPr lang="en-US" sz="1400" dirty="0">
                        <a:effectLst/>
                        <a:latin typeface="Calibri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0">
                <a:tc gridSpan="8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الف) بنگاه­های صنعتی و تجاری همکار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4152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0">
                <a:tc gridSpan="8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ب) نهادهای مالی همکار (خصوصی و دولتی)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18523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0">
                <a:tc gridSpan="8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ج) نهادهای علمی/تحقیقاتی/آزمایشگاهی/فنی همکار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2791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0">
                <a:tc gridSpan="8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د) سازمان­ها و نهادهای دولتی و عمومی همکار 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60076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90">
                <a:tc gridSpan="8"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و) سایر شرکت­های توانمندساز همکار (مانند شتابدهنده)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9829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</a:pPr>
                      <a:r>
                        <a:rPr lang="fa-IR" sz="1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1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48840" marR="4884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26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39543" y="1088002"/>
            <a:ext cx="1590500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 rtl="1">
              <a:lnSpc>
                <a:spcPct val="107000"/>
              </a:lnSpc>
              <a:buSzPts val="1400"/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شبکه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منتورها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665279" y="-9750"/>
            <a:ext cx="16161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منتورها</a:t>
            </a:r>
            <a:r>
              <a:rPr lang="en-US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 </a:t>
            </a:r>
            <a:r>
              <a:rPr lang="fa-IR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شبکه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  <a:p>
            <a:endParaRPr lang="fa-IR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58634" y="1770373"/>
            <a:ext cx="6096000" cy="4026936"/>
          </a:xfrm>
          <a:prstGeom prst="rect">
            <a:avLst/>
          </a:prstGeom>
        </p:spPr>
        <p:txBody>
          <a:bodyPr>
            <a:spAutoFit/>
          </a:bodyPr>
          <a:lstStyle/>
          <a:p>
            <a:pPr lvl="1" algn="r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lvl="1" algn="r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lvl="1" algn="r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lvl="1" algn="r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lvl="1" algn="r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lvl="1" algn="r" rtl="1">
              <a:lnSpc>
                <a:spcPct val="107000"/>
              </a:lnSpc>
              <a:spcAft>
                <a:spcPts val="1200"/>
              </a:spcAft>
            </a:pP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6226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391179" y="56534"/>
            <a:ext cx="23086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دسترسی به شبکه‌ها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738185"/>
              </p:ext>
            </p:extLst>
          </p:nvPr>
        </p:nvGraphicFramePr>
        <p:xfrm>
          <a:off x="668740" y="709687"/>
          <a:ext cx="10836324" cy="5732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9253"/>
                <a:gridCol w="1156447"/>
                <a:gridCol w="1416156"/>
                <a:gridCol w="815105"/>
                <a:gridCol w="1349368"/>
                <a:gridCol w="974760"/>
                <a:gridCol w="927528"/>
                <a:gridCol w="952367"/>
                <a:gridCol w="503394"/>
                <a:gridCol w="911552"/>
                <a:gridCol w="667773"/>
                <a:gridCol w="352621"/>
              </a:tblGrid>
              <a:tr h="949928"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میزان درآمد تیم تاکنون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سایر منابع دریافتی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میزان مشارکت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en-US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VC</a:t>
                      </a:r>
                      <a:r>
                        <a:rPr lang="fa-IR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 و یا سایر شتابدهنده‌ها)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میزان سرمایه‌گذاری</a:t>
                      </a:r>
                      <a:endParaRPr lang="en-US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مبلغ تخصیصی از محل سیدمانی معاونت علمی و فناوری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نام تیم</a:t>
                      </a:r>
                      <a:endParaRPr lang="en-US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71755" marR="71755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600" b="1" dirty="0">
                          <a:effectLst/>
                          <a:cs typeface="B Nazanin" panose="00000400000000000000" pitchFamily="2" charset="-78"/>
                        </a:rPr>
                        <a:t>ردیف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978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سازمان (محل تامین)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نوع (کمک/تسهیلات)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مبلغ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درصد مشارکت (سهم </a:t>
                      </a:r>
                      <a:r>
                        <a:rPr lang="en-US" sz="1600" b="1" dirty="0">
                          <a:effectLst/>
                          <a:cs typeface="B Nazanin" panose="00000400000000000000" pitchFamily="2" charset="-78"/>
                        </a:rPr>
                        <a:t>VC</a:t>
                      </a: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/شتابدهنده</a:t>
                      </a:r>
                      <a:r>
                        <a:rPr lang="fa-IR" sz="1600" b="1" dirty="0">
                          <a:effectLst/>
                          <a:cs typeface="B Nazanin" panose="00000400000000000000" pitchFamily="2" charset="-78"/>
                        </a:rPr>
                        <a:t>)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میزان سرمایه گذاری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عنوان </a:t>
                      </a:r>
                      <a:r>
                        <a:rPr lang="en-US" sz="1600" b="1" dirty="0">
                          <a:effectLst/>
                          <a:cs typeface="B Nazanin" panose="00000400000000000000" pitchFamily="2" charset="-78"/>
                        </a:rPr>
                        <a:t>VC</a:t>
                      </a:r>
                      <a:r>
                        <a:rPr lang="fa-IR" sz="1600" b="1" dirty="0">
                          <a:effectLst/>
                          <a:cs typeface="B Nazanin" panose="00000400000000000000" pitchFamily="2" charset="-78"/>
                        </a:rPr>
                        <a:t> و شتابدهنده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شتابدهنده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600" b="1" dirty="0">
                          <a:effectLst/>
                          <a:cs typeface="B Nazanin" panose="00000400000000000000" pitchFamily="2" charset="-78"/>
                        </a:rPr>
                        <a:t>تیم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681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1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8105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2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3</a:t>
                      </a: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4</a:t>
                      </a:r>
                      <a:endParaRPr lang="en-US" sz="1400" b="1" dirty="0" smtClean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5</a:t>
                      </a:r>
                      <a:endParaRPr lang="en-US" sz="1400" b="1" dirty="0" smtClean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033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400" b="1" dirty="0" smtClean="0">
                          <a:effectLst/>
                          <a:latin typeface="Calibri"/>
                          <a:ea typeface="Calibri"/>
                          <a:cs typeface="B Nazanin" panose="00000400000000000000" pitchFamily="2" charset="-78"/>
                        </a:rPr>
                        <a:t>6</a:t>
                      </a:r>
                      <a:endParaRPr lang="en-US" sz="1400" b="1" dirty="0" smtClean="0">
                        <a:effectLst/>
                        <a:latin typeface="Calibri"/>
                        <a:ea typeface="Calibri"/>
                        <a:cs typeface="B Nazanin" panose="00000400000000000000" pitchFamily="2" charset="-78"/>
                      </a:endParaRPr>
                    </a:p>
                    <a:p>
                      <a:pPr marL="0" marR="0" algn="ctr" rtl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58" marR="6855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871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426522" y="1872"/>
            <a:ext cx="2064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برنامه های خروج</a:t>
            </a:r>
            <a:endParaRPr lang="en-US" sz="2400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21122" y="1409007"/>
            <a:ext cx="7506269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Aft>
                <a:spcPts val="120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برنامه های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خروج و پیشنهاد برنامه های پساخروج از شتابدهنده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:</a:t>
            </a:r>
          </a:p>
          <a:p>
            <a:pPr lvl="1"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 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  <a:p>
            <a:pPr lvl="1"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 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  <a:p>
            <a:pPr lvl="1"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lvl="1"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lvl="1"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4338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47735" y="48737"/>
            <a:ext cx="249779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0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سرمایه </a:t>
            </a:r>
            <a:r>
              <a:rPr lang="fa-IR" sz="2000" b="1" dirty="0">
                <a:solidFill>
                  <a:schemeClr val="bg1"/>
                </a:solidFill>
                <a:cs typeface="Titr" panose="00000700000000000000" pitchFamily="2" charset="-78"/>
              </a:rPr>
              <a:t>گذاران شتابدهنده</a:t>
            </a:r>
            <a:endParaRPr lang="en-US" sz="20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0401" y="1050215"/>
            <a:ext cx="6104939" cy="4116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marL="245110" marR="0" algn="just" rtl="1">
              <a:lnSpc>
                <a:spcPct val="200000"/>
              </a:lnSpc>
              <a:spcBef>
                <a:spcPts val="0"/>
              </a:spcBef>
              <a:spcAft>
                <a:spcPts val="1200"/>
              </a:spcAft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1126714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B Nazanin" panose="00000400000000000000" pitchFamily="2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B Nazanin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08912" y="54591"/>
            <a:ext cx="25378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bg1"/>
                </a:solidFill>
                <a:cs typeface="Titr" panose="00000700000000000000" pitchFamily="2" charset="-78"/>
              </a:rPr>
              <a:t>برنامه کلی شتابدهنده</a:t>
            </a:r>
            <a:endParaRPr lang="en-US" sz="2400" b="1" dirty="0">
              <a:solidFill>
                <a:schemeClr val="bg1"/>
              </a:solidFill>
              <a:cs typeface="Titr" panose="00000700000000000000" pitchFamily="2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253279"/>
              </p:ext>
            </p:extLst>
          </p:nvPr>
        </p:nvGraphicFramePr>
        <p:xfrm>
          <a:off x="1105469" y="778823"/>
          <a:ext cx="9838211" cy="554672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004961"/>
                <a:gridCol w="4913786"/>
                <a:gridCol w="3919464"/>
              </a:tblGrid>
              <a:tr h="764493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ردیف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شرح هر مرحله از فعالیت خود را به تفکیک بنویسید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بازه زمانی </a:t>
                      </a:r>
                      <a:endParaRPr lang="fa-IR" sz="1800" b="1" kern="12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8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(</a:t>
                      </a:r>
                      <a:r>
                        <a:rPr lang="ar-SA" sz="1800" b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هر فعالیت چند ماه طول می‌کشد؟)</a:t>
                      </a:r>
                      <a:endParaRPr lang="en-US" sz="18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  <a:tr h="531359"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8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 panose="00000400000000000000" pitchFamily="2" charset="-78"/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800" b="0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31359">
                <a:tc gridSpan="2"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کل زمان پیش‌بینی شده برای اجرای </a:t>
                      </a:r>
                      <a:r>
                        <a:rPr lang="fa-IR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طرح</a:t>
                      </a:r>
                      <a:r>
                        <a:rPr lang="ar-SA" sz="1600" b="1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B Nazanin"/>
                        </a:rPr>
                        <a:t>: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Low" rtl="1"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B Nazanin" panose="00000400000000000000" pitchFamily="2" charset="-78"/>
                      </a:endParaRPr>
                    </a:p>
                  </a:txBody>
                  <a:tcPr marL="53357" marR="533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063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730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بنامه </a:t>
            </a: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897601" y="70407"/>
            <a:ext cx="383729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حوزه تخصصی شتابدهنده</a:t>
            </a:r>
            <a:r>
              <a:rPr lang="fa-IR" sz="2400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 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663027" y="1142551"/>
            <a:ext cx="6510115" cy="48750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زمینه ها و حوزه 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های تخصصی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شتابدهنده به ترتیب اولویت: 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870085" y="1959669"/>
            <a:ext cx="6096000" cy="5155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251110"/>
              </p:ext>
            </p:extLst>
          </p:nvPr>
        </p:nvGraphicFramePr>
        <p:xfrm>
          <a:off x="682388" y="1959667"/>
          <a:ext cx="10863617" cy="402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3391"/>
                <a:gridCol w="1951630"/>
                <a:gridCol w="1910687"/>
                <a:gridCol w="2320119"/>
                <a:gridCol w="2090090"/>
                <a:gridCol w="707700"/>
              </a:tblGrid>
              <a:tr h="8654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اولویت پذیرش 3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اولویت پذیرش 2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اولویت پذیرش 1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تناسب حوزه تخصصی  با حوزه های کاری پارک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زمینه ها و حوزه های تخصصی شتابدهنده </a:t>
                      </a:r>
                      <a:endParaRPr lang="en-US" sz="1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ردیف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2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tr" panose="00000700000000000000" pitchFamily="2" charset="-78"/>
                        </a:rPr>
                        <a:t>1</a:t>
                      </a:r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2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tr" panose="00000700000000000000" pitchFamily="2" charset="-78"/>
                        </a:rPr>
                        <a:t>2</a:t>
                      </a:r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2280"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1800" b="1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tr" panose="00000700000000000000" pitchFamily="2" charset="-78"/>
                        </a:rPr>
                        <a:t>3</a:t>
                      </a:r>
                      <a:endParaRPr lang="en-US" sz="1800" b="1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ea typeface="Calibri" panose="020F0502020204030204" pitchFamily="34" charset="0"/>
                        <a:cs typeface="Titr" panose="000007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331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9679159"/>
              </p:ext>
            </p:extLst>
          </p:nvPr>
        </p:nvGraphicFramePr>
        <p:xfrm>
          <a:off x="750629" y="2408025"/>
          <a:ext cx="10686196" cy="3869949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573207"/>
                <a:gridCol w="2007938"/>
                <a:gridCol w="1337554"/>
                <a:gridCol w="1309095"/>
                <a:gridCol w="1479846"/>
                <a:gridCol w="2589730"/>
                <a:gridCol w="1388826"/>
              </a:tblGrid>
              <a:tr h="803709"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ردیف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نام و نام خانوادگی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رشته تحصیلی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تخصص/ سابقه فعالیت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مسئولیت در تیم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در حال فعالیت/ آتی اضافه می گردد</a:t>
                      </a:r>
                      <a:r>
                        <a:rPr lang="en-US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 </a:t>
                      </a: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 </a:t>
                      </a:r>
                      <a:r>
                        <a:rPr lang="fa-IR" sz="12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(در صورتی</a:t>
                      </a:r>
                      <a:r>
                        <a:rPr lang="fa-IR" sz="1200" b="1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 که فرد تعیین نشده نام و نام خانوادگی لازم به تکمیل نیست)</a:t>
                      </a:r>
                      <a:endParaRPr lang="en-US" sz="12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شماره </a:t>
                      </a:r>
                      <a:r>
                        <a:rPr lang="ar-SA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همراه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1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2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 </a:t>
                      </a: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3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4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5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6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7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83280"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a-IR" sz="1600" b="1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Titr" panose="00000700000000000000" pitchFamily="2" charset="-78"/>
                        </a:rPr>
                        <a:t>8</a:t>
                      </a:r>
                      <a:endParaRPr lang="en-US" sz="1600" b="1" kern="1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+mn-lt"/>
                        <a:ea typeface="+mn-ea"/>
                        <a:cs typeface="Titr" panose="000007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1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B Nazanin" panose="00000400000000000000" pitchFamily="2" charset="-78"/>
                      </a:endParaRPr>
                    </a:p>
                  </a:txBody>
                  <a:tcPr marL="68581" marR="6858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7554923" y="23462"/>
            <a:ext cx="1939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spcBef>
                <a:spcPts val="400"/>
              </a:spcBef>
              <a:buSzPct val="68000"/>
            </a:pPr>
            <a:r>
              <a:rPr lang="fa-IR" altLang="en-US" sz="2400" dirty="0" smtClean="0">
                <a:solidFill>
                  <a:schemeClr val="bg1"/>
                </a:solidFill>
                <a:cs typeface="B Titr" pitchFamily="2" charset="-78"/>
              </a:rPr>
              <a:t>معرفی تیم </a:t>
            </a:r>
            <a:r>
              <a:rPr lang="fa-IR" altLang="en-US" sz="2400" dirty="0">
                <a:solidFill>
                  <a:schemeClr val="bg1"/>
                </a:solidFill>
                <a:cs typeface="B Titr" pitchFamily="2" charset="-78"/>
              </a:rPr>
              <a:t>کاری</a:t>
            </a:r>
          </a:p>
        </p:txBody>
      </p:sp>
      <p:sp>
        <p:nvSpPr>
          <p:cNvPr id="4" name="Rectangle 3"/>
          <p:cNvSpPr/>
          <p:nvPr/>
        </p:nvSpPr>
        <p:spPr>
          <a:xfrm>
            <a:off x="996287" y="664902"/>
            <a:ext cx="10022870" cy="1177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پیش بینی تعداد اعضای تیم کاری در یکسال آتی</a:t>
            </a: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:  .... نفر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  <a:cs typeface="Titr" panose="00000700000000000000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endParaRPr lang="fa-IR" sz="700" b="1" dirty="0">
              <a:solidFill>
                <a:schemeClr val="accent1">
                  <a:lumMod val="75000"/>
                </a:schemeClr>
              </a:solidFill>
              <a:cs typeface="Titr" panose="00000700000000000000" pitchFamily="2" charset="-78"/>
            </a:endParaRPr>
          </a:p>
          <a:p>
            <a:pPr algn="r" rtl="1">
              <a:lnSpc>
                <a:spcPct val="150000"/>
              </a:lnSpc>
              <a:defRPr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 تعداد اعضای تیم کاری در یکسال اخیر</a:t>
            </a: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:  ..... نفر</a:t>
            </a:r>
          </a:p>
          <a:p>
            <a:pPr algn="r" rtl="1">
              <a:defRPr/>
            </a:pPr>
            <a:endParaRPr lang="fa-IR" sz="600" b="1" dirty="0" smtClean="0">
              <a:solidFill>
                <a:schemeClr val="accent1">
                  <a:lumMod val="75000"/>
                </a:schemeClr>
              </a:solidFill>
              <a:cs typeface="Titr" panose="000007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433601" y="1947797"/>
            <a:ext cx="15680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defRPr/>
            </a:pPr>
            <a:r>
              <a:rPr lang="fa-IR" b="1" dirty="0">
                <a:solidFill>
                  <a:schemeClr val="accent1">
                    <a:lumMod val="75000"/>
                  </a:schemeClr>
                </a:solidFill>
                <a:cs typeface="Titr" panose="00000700000000000000" pitchFamily="2" charset="-78"/>
              </a:rPr>
              <a:t>معرفی تیم کاری:</a:t>
            </a:r>
            <a:endParaRPr lang="fa-IR" sz="2000" dirty="0">
              <a:solidFill>
                <a:schemeClr val="accent1">
                  <a:lumMod val="75000"/>
                </a:schemeClr>
              </a:solidFill>
              <a:cs typeface="B Nazanin" panose="000004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68537" y="1483156"/>
            <a:ext cx="5276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defRPr/>
            </a:pPr>
            <a:r>
              <a:rPr lang="fa-I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tr" panose="00000700000000000000" pitchFamily="2" charset="-78"/>
              </a:rPr>
              <a:t>____________________________________________</a:t>
            </a:r>
            <a:endParaRPr lang="fa-IR" sz="20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72230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149357" y="43620"/>
            <a:ext cx="29722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فرآیند انتخاب استارتاپ‌ها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94262" y="1024325"/>
            <a:ext cx="2972289" cy="4875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فرآیند انتخاب استارتاپ‌ها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1094" y="1928354"/>
            <a:ext cx="6096000" cy="35932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472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168160" y="1062896"/>
            <a:ext cx="74674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مخاطبین</a:t>
            </a:r>
            <a:r>
              <a:rPr lang="fa-IR" sz="2000" b="1" dirty="0">
                <a:cs typeface="B Nazanin" panose="00000400000000000000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شتابدهنده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8217" y="42892"/>
            <a:ext cx="19960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جذب استارتاپ‌ها</a:t>
            </a:r>
          </a:p>
        </p:txBody>
      </p:sp>
      <p:sp>
        <p:nvSpPr>
          <p:cNvPr id="9" name="Rectangle 8"/>
          <p:cNvSpPr/>
          <p:nvPr/>
        </p:nvSpPr>
        <p:spPr>
          <a:xfrm>
            <a:off x="4571094" y="1928354"/>
            <a:ext cx="6096000" cy="35932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209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2663" y="3667360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10314" y="1022314"/>
            <a:ext cx="57775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شرح ساختار سرمایه گذاری در مرحله پیش‌شتابدهی: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683201" y="3663425"/>
            <a:ext cx="5304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شرح ساختار سرمایه گذاری در مرحله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شتابدهی: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71531" y="27296"/>
            <a:ext cx="24785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ساختار سرمایه‌گذاری</a:t>
            </a:r>
          </a:p>
        </p:txBody>
      </p:sp>
    </p:spTree>
    <p:extLst>
      <p:ext uri="{BB962C8B-B14F-4D97-AF65-F5344CB8AC3E}">
        <p14:creationId xmlns:p14="http://schemas.microsoft.com/office/powerpoint/2010/main" val="342918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686" y="3961384"/>
            <a:ext cx="2218949" cy="576073"/>
          </a:xfrm>
          <a:prstGeom prst="rect">
            <a:avLst/>
          </a:prstGeom>
        </p:spPr>
      </p:pic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771726" y="25359"/>
            <a:ext cx="3837293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بازار و بازاریابی</a:t>
            </a:r>
            <a:endParaRPr lang="en-US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828544" y="901454"/>
            <a:ext cx="2331087" cy="48750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R="0" lvl="0" algn="ctr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برنامه های 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ترو</a:t>
            </a:r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ی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جی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8634" y="1994855"/>
            <a:ext cx="6096000" cy="359329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1.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2.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3.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4.</a:t>
            </a:r>
          </a:p>
          <a:p>
            <a:pPr algn="r">
              <a:lnSpc>
                <a:spcPct val="200000"/>
              </a:lnSpc>
            </a:pPr>
            <a:r>
              <a:rPr lang="fa-IR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5.</a:t>
            </a:r>
          </a:p>
          <a:p>
            <a:pPr algn="just" rtl="1">
              <a:lnSpc>
                <a:spcPct val="150000"/>
              </a:lnSpc>
              <a:spcAft>
                <a:spcPts val="1200"/>
              </a:spcAft>
            </a:pPr>
            <a:r>
              <a:rPr lang="fa-IR" sz="2000" dirty="0" smtClean="0">
                <a:latin typeface="Calibri" panose="020F0502020204030204" pitchFamily="34" charset="0"/>
                <a:ea typeface="Times New Roman" panose="02020603050405020304" pitchFamily="18" charset="0"/>
                <a:cs typeface="B Nazanin" panose="00000400000000000000" pitchFamily="2" charset="-78"/>
              </a:rPr>
              <a:t> </a:t>
            </a:r>
            <a:endParaRPr lang="fa-IR" sz="2000" dirty="0">
              <a:latin typeface="Calibri" panose="020F050202020403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2548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/>
          <p:cNvSpPr/>
          <p:nvPr/>
        </p:nvSpPr>
        <p:spPr>
          <a:xfrm>
            <a:off x="7517424" y="3941131"/>
            <a:ext cx="3537210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just" rt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fa-IR" b="1" dirty="0">
                <a:solidFill>
                  <a:schemeClr val="bg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IRAN Sans" panose="020B0400000000000000" pitchFamily="34" charset="-78"/>
              </a:rPr>
              <a:t>برنامه خروج و پسا-خروج</a:t>
            </a:r>
            <a:endParaRPr lang="en-US" sz="16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IRAN Sans" panose="020B0400000000000000" pitchFamily="34" charset="-78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972745" y="1391619"/>
            <a:ext cx="19800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فضای</a:t>
            </a:r>
            <a:r>
              <a:rPr lang="fa-IR" sz="2000" b="1" dirty="0">
                <a:cs typeface="Titr" panose="00000700000000000000" pitchFamily="2" charset="-78"/>
              </a:rPr>
              <a:t> </a:t>
            </a:r>
            <a:r>
              <a:rPr lang="fa-IR" sz="24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tr" panose="00000700000000000000" pitchFamily="2" charset="-78"/>
              </a:rPr>
              <a:t>شتابدهنده</a:t>
            </a:r>
            <a:endParaRPr lang="fa-IR" sz="24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tr" panose="00000700000000000000" pitchFamily="2" charset="-78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517424" y="42892"/>
            <a:ext cx="173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2400" b="1" dirty="0">
                <a:solidFill>
                  <a:schemeClr val="bg1"/>
                </a:solidFill>
                <a:cs typeface="Titr" panose="00000700000000000000" pitchFamily="2" charset="-78"/>
              </a:rPr>
              <a:t>بسته شتابدهی</a:t>
            </a:r>
          </a:p>
        </p:txBody>
      </p:sp>
    </p:spTree>
    <p:extLst>
      <p:ext uri="{BB962C8B-B14F-4D97-AF65-F5344CB8AC3E}">
        <p14:creationId xmlns:p14="http://schemas.microsoft.com/office/powerpoint/2010/main" val="400188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 Tie</Template>
  <TotalTime>1663</TotalTime>
  <Words>1024</Words>
  <Application>Microsoft Office PowerPoint</Application>
  <PresentationFormat>Custom</PresentationFormat>
  <Paragraphs>304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windows</cp:lastModifiedBy>
  <cp:revision>181</cp:revision>
  <dcterms:created xsi:type="dcterms:W3CDTF">2020-07-11T03:42:49Z</dcterms:created>
  <dcterms:modified xsi:type="dcterms:W3CDTF">2022-02-26T08:17:58Z</dcterms:modified>
</cp:coreProperties>
</file>